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9821-BB9A-4D02-AF60-BDD9B4378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7877-1979-461E-BD5B-3D77F8703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FBF6-EF12-41B5-8651-85B5544E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5379-774F-4202-9C2D-F4EC5148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78B7-EDF2-413A-9289-6EC7D1CF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FCDE8-4B7E-4D2C-91BB-5F04D50E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8975-E54E-4A6E-8229-D97E39BF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71C3-98F2-41F8-901B-7B3E1A50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9907-EAAD-4D41-8536-D11A897D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88E3-F5DC-48B3-8F8E-A2171BC7E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6D4D-CE83-4BB9-8375-FEFAB4E6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F1F2945-731F-48CC-9BF0-C0767D588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Anomalous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err="1" smtClean="0"/>
              <a:t>adj</a:t>
            </a:r>
            <a:r>
              <a:rPr lang="en-US" dirty="0" smtClean="0"/>
              <a:t>) abnormal, irregular, departing from the usual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exceptional, atypical, unusual, aberrant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4" descr="http://critteristic.com/wp-content/uploads/2008/12/big-rabb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2362200" cy="4020617"/>
          </a:xfrm>
          <a:prstGeom prst="rect">
            <a:avLst/>
          </a:prstGeom>
          <a:noFill/>
        </p:spPr>
      </p:pic>
      <p:pic>
        <p:nvPicPr>
          <p:cNvPr id="20482" name="Picture 2" descr="http://www.idsnews.com/blogs/livebuzz/wp-content/uploads/tall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7571"/>
            <a:ext cx="3064727" cy="4569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Ennui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n.</a:t>
            </a:r>
            <a:r>
              <a:rPr lang="en-US" dirty="0" smtClean="0"/>
              <a:t>) weariness and dissatisfaction from lack of occupation or interest, boredom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languor, world-weariness, listlessness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181600" y="3048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Some people seem to confuse sophistication with </a:t>
            </a:r>
            <a:r>
              <a:rPr lang="en-US" i="1" dirty="0" smtClean="0"/>
              <a:t>ennui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" name="Picture 2" descr="http://nhlonesoldier.files.wordpress.com/2010/09/bored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3657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Fetter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n.</a:t>
            </a:r>
            <a:r>
              <a:rPr lang="en-US" dirty="0" smtClean="0"/>
              <a:t>) a chain or shackle placed on the feet (often used in plural); anything that confines or restrains; </a:t>
            </a:r>
            <a:r>
              <a:rPr lang="en-US" b="1" dirty="0" smtClean="0"/>
              <a:t>(v.)</a:t>
            </a:r>
            <a:r>
              <a:rPr lang="en-US" dirty="0" smtClean="0"/>
              <a:t> to chain or shackle, to render helpless or impotent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bond, restraint, bind, hamper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old phrase “chain gang” refers to prisoners made to work, each joined to the next by linked </a:t>
            </a:r>
            <a:r>
              <a:rPr lang="en-US" i="1" dirty="0" smtClean="0"/>
              <a:t>fetters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 descr="http://justgetthere.us/blog/uploads/dui-chain-g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2443" y="609600"/>
            <a:ext cx="474055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Heinous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very wicked, offensive, hateful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evil, odious, abominable, outrageous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572000" y="5334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 town so peaceful, quiet, and law-abiding was bound to be horrified by so </a:t>
            </a:r>
            <a:r>
              <a:rPr lang="en-US" i="1" dirty="0" smtClean="0"/>
              <a:t>heinous</a:t>
            </a:r>
            <a:r>
              <a:rPr lang="en-US" dirty="0" smtClean="0"/>
              <a:t> a crime. </a:t>
            </a:r>
            <a:endParaRPr lang="en-US" dirty="0"/>
          </a:p>
        </p:txBody>
      </p:sp>
      <p:pic>
        <p:nvPicPr>
          <p:cNvPr id="9218" name="Picture 2" descr="http://pedophileophobia.com/images/jon_be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2514600" cy="2544896"/>
          </a:xfrm>
          <a:prstGeom prst="rect">
            <a:avLst/>
          </a:prstGeom>
          <a:noFill/>
        </p:spPr>
      </p:pic>
      <p:pic>
        <p:nvPicPr>
          <p:cNvPr id="9222" name="Picture 6" descr="http://a.abcnews.com/images/US/abc_stacey_peterson2_071109_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Immutable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not subject to change, constant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unchangeable, unalterable, fixed, invariable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04800" y="1143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Scientists labored to discover a set of </a:t>
            </a:r>
            <a:r>
              <a:rPr lang="en-US" i="1" dirty="0" smtClean="0"/>
              <a:t>immutable</a:t>
            </a:r>
            <a:r>
              <a:rPr lang="en-US" dirty="0" smtClean="0"/>
              <a:t> laws of the universe. </a:t>
            </a:r>
            <a:endParaRPr lang="en-US" dirty="0"/>
          </a:p>
        </p:txBody>
      </p:sp>
      <p:pic>
        <p:nvPicPr>
          <p:cNvPr id="8194" name="Picture 2" descr="http://www.qpmstationery.com/Images/Products/MonAmiPermanentSuperMa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200"/>
            <a:ext cx="4248150" cy="298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Insurgent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006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(</a:t>
            </a:r>
            <a:r>
              <a:rPr lang="en-US" b="1" dirty="0" smtClean="0"/>
              <a:t>n.) </a:t>
            </a:r>
            <a:r>
              <a:rPr lang="en-US" dirty="0" smtClean="0"/>
              <a:t>one who rebels or rises against authority; </a:t>
            </a:r>
            <a:r>
              <a:rPr lang="en-US" b="1" dirty="0" smtClean="0"/>
              <a:t>(adj.)</a:t>
            </a:r>
            <a:r>
              <a:rPr lang="en-US" dirty="0" smtClean="0"/>
              <a:t> rising in revolt, refusing to accept authority; surging or rushing in or on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revolutionary, rebellious, mutinous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038600" y="1600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army was confident that they could crush the </a:t>
            </a:r>
            <a:r>
              <a:rPr lang="en-US" i="1" dirty="0" smtClean="0"/>
              <a:t>insurgent</a:t>
            </a:r>
            <a:r>
              <a:rPr lang="en-US" dirty="0" smtClean="0"/>
              <a:t> forces. </a:t>
            </a:r>
            <a:endParaRPr lang="en-US" dirty="0"/>
          </a:p>
        </p:txBody>
      </p:sp>
      <p:pic>
        <p:nvPicPr>
          <p:cNvPr id="7170" name="Picture 2" descr="http://www.sonofthesouth.net/revolutionary-war/battles/revolutionary-war-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028950" cy="345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Megalomania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n.</a:t>
            </a:r>
            <a:r>
              <a:rPr lang="en-US" dirty="0" smtClean="0"/>
              <a:t>) a delusion marked by a feeling of power, wealth, talent, etc., far in excess of reality.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delusions of grandeur 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2" descr="http://blogs.buffalonews.com/.a/6a00d83451b85a69e20133f340dd52970b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799"/>
            <a:ext cx="3657600" cy="464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Sinecure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n.</a:t>
            </a:r>
            <a:r>
              <a:rPr lang="en-US" dirty="0" smtClean="0"/>
              <a:t>) a position requiring little or no work;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dirty="0" smtClean="0"/>
              <a:t>	an easy job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“no-show” job, cushy job, “plum”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4" name="Picture 4" descr="http://www.footballbabble.com/images/Staley%20Da%20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3813497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Surreptitious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noun</a:t>
            </a:r>
            <a:r>
              <a:rPr lang="en-US" dirty="0" smtClean="0"/>
              <a:t>) stealthy, secret, intended to escape observation; made or accomplished by fraud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furtive, covert, clandestine, concealed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0" y="43434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movie heroine blushed when she noticed the </a:t>
            </a:r>
            <a:r>
              <a:rPr lang="en-US" i="1" dirty="0" smtClean="0"/>
              <a:t>surreptitious</a:t>
            </a:r>
            <a:r>
              <a:rPr lang="en-US" dirty="0" smtClean="0"/>
              <a:t> glances of her admirer. </a:t>
            </a:r>
            <a:endParaRPr lang="en-US" dirty="0"/>
          </a:p>
        </p:txBody>
      </p:sp>
      <p:pic>
        <p:nvPicPr>
          <p:cNvPr id="4100" name="Picture 4" descr="http://s3.amazonaws.com/brainyflix/photos/1463/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581400" cy="2312987"/>
          </a:xfrm>
          <a:prstGeom prst="rect">
            <a:avLst/>
          </a:prstGeom>
          <a:noFill/>
        </p:spPr>
      </p:pic>
      <p:pic>
        <p:nvPicPr>
          <p:cNvPr id="2" name="Picture 2" descr="http://archive.perfectduluthday.com/Superman%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28575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Transgress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v.</a:t>
            </a:r>
            <a:r>
              <a:rPr lang="en-US" dirty="0" smtClean="0"/>
              <a:t>) to go beyond a limit or boundary; to sin, violate a law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overstep, exceed, trespass, err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733800" y="41910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penitent citizens promised to never again </a:t>
            </a:r>
            <a:r>
              <a:rPr lang="en-US" i="1" dirty="0" smtClean="0"/>
              <a:t>transgress</a:t>
            </a:r>
            <a:r>
              <a:rPr lang="en-US" dirty="0" smtClean="0"/>
              <a:t> the laws of the land. </a:t>
            </a:r>
            <a:endParaRPr lang="en-US" dirty="0"/>
          </a:p>
        </p:txBody>
      </p:sp>
      <p:pic>
        <p:nvPicPr>
          <p:cNvPr id="3074" name="Picture 2" descr="http://www.chs.helena.k12.mt.us/faculty/hhillZ/Scar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102279" cy="3644287"/>
          </a:xfrm>
          <a:prstGeom prst="rect">
            <a:avLst/>
          </a:prstGeom>
          <a:noFill/>
        </p:spPr>
      </p:pic>
      <p:pic>
        <p:nvPicPr>
          <p:cNvPr id="3076" name="Picture 4" descr="http://enjoyengland.s3.amazonaws.com/fwmbvmiejxyjioqo_TransgressorBlakfwmbvmiejxyjioq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293884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Transmute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v.</a:t>
            </a:r>
            <a:r>
              <a:rPr lang="en-US" dirty="0" smtClean="0"/>
              <a:t>) to change from one nature, substance, or form to another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transform, convert, translate, metamorphose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 descr="http://www.wayfaring.info/wp-content/uploads/2009/06/metamorphosis-of-butterflie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48387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Aspersion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noun</a:t>
            </a:r>
            <a:r>
              <a:rPr lang="en-US" dirty="0" smtClean="0"/>
              <a:t>) a damaging or derogatory statement; the act of slandering or defaming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>
                <a:solidFill>
                  <a:srgbClr val="7030A0"/>
                </a:solidFill>
              </a:rPr>
              <a:t>innuendo</a:t>
            </a:r>
            <a:r>
              <a:rPr lang="en-US" dirty="0" smtClean="0"/>
              <a:t>, calumny, denigration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685800" y="13716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Think twice before casting </a:t>
            </a:r>
            <a:r>
              <a:rPr lang="en-US" i="1" dirty="0" smtClean="0"/>
              <a:t>aspersions</a:t>
            </a:r>
            <a:r>
              <a:rPr lang="en-US" dirty="0" smtClean="0"/>
              <a:t> on his honesty, for he might be telling the truth. </a:t>
            </a:r>
            <a:endParaRPr lang="en-US" dirty="0"/>
          </a:p>
        </p:txBody>
      </p:sp>
      <p:pic>
        <p:nvPicPr>
          <p:cNvPr id="19458" name="Picture 2" descr="http://palomapentarian.files.wordpress.com/2009/04/r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787852" cy="2438400"/>
          </a:xfrm>
          <a:prstGeom prst="rect">
            <a:avLst/>
          </a:prstGeom>
          <a:noFill/>
        </p:spPr>
      </p:pic>
      <p:pic>
        <p:nvPicPr>
          <p:cNvPr id="19462" name="Picture 6" descr="http://www.myworkmywages.com/slander%20defa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5242"/>
            <a:ext cx="3228975" cy="483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Vicarious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adj.</a:t>
            </a:r>
            <a:r>
              <a:rPr lang="en-US" dirty="0" smtClean="0"/>
              <a:t>) performed, suffered, or otherwise experienced by one person in place of another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surrogate, substitute, imagined, secondhand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2" descr="http://www.skydiveorange.com/tandem4-300-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781425" cy="2857500"/>
          </a:xfrm>
          <a:prstGeom prst="rect">
            <a:avLst/>
          </a:prstGeom>
          <a:noFill/>
        </p:spPr>
      </p:pic>
      <p:pic>
        <p:nvPicPr>
          <p:cNvPr id="3" name="Picture 4" descr="http://www.sdsharkdiving.com/images/Guadalupe/GWS_inyourface-w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58345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Bizarre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err="1" smtClean="0"/>
              <a:t>adj</a:t>
            </a:r>
            <a:r>
              <a:rPr lang="en-US" dirty="0" smtClean="0"/>
              <a:t>) extremely strange, unusual, atypical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grotesque, fantastic, outlandish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4" name="Picture 2" descr="http://extra.listverse.com/amazon/piercing/bizarre_36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219200"/>
            <a:ext cx="3653034" cy="2438400"/>
          </a:xfrm>
          <a:prstGeom prst="rect">
            <a:avLst/>
          </a:prstGeom>
          <a:noFill/>
        </p:spPr>
      </p:pic>
      <p:pic>
        <p:nvPicPr>
          <p:cNvPr id="18436" name="Picture 4" descr="http://www.complex.com/blogs/wp-content/uploads/2009/06/lizard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2847975" cy="3998252"/>
          </a:xfrm>
          <a:prstGeom prst="rect">
            <a:avLst/>
          </a:prstGeom>
          <a:noFill/>
        </p:spPr>
      </p:pic>
      <p:pic>
        <p:nvPicPr>
          <p:cNvPr id="2" name="Picture 2" descr="http://4.bp.blogspot.com/_h8swaZWFcE8/Si4tSbdeuhI/AAAAAAAAAmY/nDtzpyYXZfQ/s400/tiger+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"/>
            <a:ext cx="36766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Brusque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err="1" smtClean="0"/>
              <a:t>adj</a:t>
            </a:r>
            <a:r>
              <a:rPr lang="en-US" dirty="0" smtClean="0"/>
              <a:t>) abrupt, blunt, with no formalities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curt, tactless, ungracious, gruff, rough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4" name="Picture 6" descr="http://www.cartoonstock.com/lowres/ksm060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4729655"/>
          </a:xfrm>
          <a:prstGeom prst="rect">
            <a:avLst/>
          </a:prstGeom>
          <a:noFill/>
        </p:spPr>
      </p:pic>
      <p:pic>
        <p:nvPicPr>
          <p:cNvPr id="17410" name="Picture 2" descr="http://www.semmaldade.com.br/wp-content/uploads/2009/09/kanye-west-taylor-swift-vma-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8260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Cajole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v.</a:t>
            </a:r>
            <a:r>
              <a:rPr lang="en-US" dirty="0" smtClean="0"/>
              <a:t>) to coax, persuade through flattery or artifice; to deceive with soothing thoughts or false promises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>
                <a:solidFill>
                  <a:srgbClr val="7030A0"/>
                </a:solidFill>
              </a:rPr>
              <a:t>wheedle</a:t>
            </a:r>
            <a:r>
              <a:rPr lang="en-US" sz="2800" dirty="0" smtClean="0"/>
              <a:t>, inveigle, soft-soap, sweet-talk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6" name="Picture 2" descr="http://www.girlossary.com/media/images/relationship-comments-pick-up-lines-53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046" y="228600"/>
            <a:ext cx="4623236" cy="3429000"/>
          </a:xfrm>
          <a:prstGeom prst="rect">
            <a:avLst/>
          </a:prstGeom>
          <a:noFill/>
        </p:spPr>
      </p:pic>
      <p:pic>
        <p:nvPicPr>
          <p:cNvPr id="2" name="Picture 4" descr="http://datingsymbol.com/wp-content/uploads/2009/10/pickup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267114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Castigate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v.) </a:t>
            </a:r>
            <a:r>
              <a:rPr lang="en-US" dirty="0" smtClean="0"/>
              <a:t>to punish severely; to criticize severely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chastise, rebuke, censure, upbraid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181600" y="35814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After he </a:t>
            </a:r>
            <a:r>
              <a:rPr lang="en-US" i="1" dirty="0" smtClean="0"/>
              <a:t>castigated </a:t>
            </a:r>
            <a:r>
              <a:rPr lang="en-US" dirty="0" smtClean="0"/>
              <a:t>the unruly children, they settled down to study quietly. </a:t>
            </a:r>
            <a:endParaRPr lang="en-US" dirty="0"/>
          </a:p>
        </p:txBody>
      </p:sp>
      <p:pic>
        <p:nvPicPr>
          <p:cNvPr id="15362" name="Picture 2" descr="http://www.newscientist.com/blogs/shortsharpscience/Dunce_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2857500"/>
          </a:xfrm>
          <a:prstGeom prst="rect">
            <a:avLst/>
          </a:prstGeom>
          <a:noFill/>
        </p:spPr>
      </p:pic>
      <p:pic>
        <p:nvPicPr>
          <p:cNvPr id="15364" name="Picture 4" descr="http://course.zjnu.cn/englishliterature/Scarlet%20Le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2667000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Contrive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v.</a:t>
            </a:r>
            <a:r>
              <a:rPr lang="en-US" dirty="0" smtClean="0"/>
              <a:t>) to plan with ingenuity, invent; to bring about as the result of a scheme or plan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think up, devise, concoct, fabricate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962400" y="3801070"/>
            <a:ext cx="510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She can </a:t>
            </a:r>
            <a:r>
              <a:rPr lang="en-US" i="1" dirty="0" smtClean="0"/>
              <a:t>contrive</a:t>
            </a:r>
            <a:r>
              <a:rPr lang="en-US" dirty="0" smtClean="0"/>
              <a:t> wonderful excuses; but when she tries to offer them, her uneasiness gives her away. </a:t>
            </a:r>
            <a:endParaRPr lang="en-US" dirty="0"/>
          </a:p>
        </p:txBody>
      </p:sp>
      <p:pic>
        <p:nvPicPr>
          <p:cNvPr id="14338" name="Picture 2" descr="http://picture-book.com/files/userimages/1802u/sneaking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4193906" cy="3184525"/>
          </a:xfrm>
          <a:prstGeom prst="rect">
            <a:avLst/>
          </a:prstGeom>
          <a:noFill/>
        </p:spPr>
      </p:pic>
      <p:pic>
        <p:nvPicPr>
          <p:cNvPr id="14340" name="Picture 4" descr="http://www.tysto.com/articles05/pics/wedding-cras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Demagogue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n.</a:t>
            </a:r>
            <a:r>
              <a:rPr lang="en-US" dirty="0" smtClean="0"/>
              <a:t>) a leader who exploits popular prejudices and false claims and promises in order to gain power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Synonyms: </a:t>
            </a:r>
            <a:r>
              <a:rPr lang="en-US" dirty="0" smtClean="0"/>
              <a:t>rabble-rouser, firebrand </a:t>
            </a:r>
            <a:endParaRPr lang="en-US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343400" y="3048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Often a show of angry concern conceals the self-serving tactics of a </a:t>
            </a:r>
            <a:r>
              <a:rPr lang="en-US" i="1" dirty="0" smtClean="0"/>
              <a:t>demagogue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http://i.telegraph.co.uk/telegraph/multimedia/archive/00681/adolf-hitler-joke-4_68157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38481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Disabuse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v.</a:t>
            </a:r>
            <a:r>
              <a:rPr lang="en-US" dirty="0" smtClean="0"/>
              <a:t>) to free from deception or error, set right in ideas or thinking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800" b="1" dirty="0" smtClean="0"/>
              <a:t>Synonyms: </a:t>
            </a:r>
            <a:r>
              <a:rPr lang="en-US" sz="2800" dirty="0" smtClean="0"/>
              <a:t>undeceive, enlighten, set straight</a:t>
            </a:r>
            <a:endParaRPr lang="en-US" sz="2800" b="1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2" descr="http://www.evolutiontheory.info/wp-content/uploads/2010/02/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953000" cy="2971800"/>
          </a:xfrm>
          <a:prstGeom prst="rect">
            <a:avLst/>
          </a:prstGeom>
          <a:noFill/>
        </p:spPr>
      </p:pic>
      <p:pic>
        <p:nvPicPr>
          <p:cNvPr id="3" name="Picture 4" descr="http://i.huffpost.com/gen/23020/thumbs/s-CREATIONISM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54530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676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Anomalous</vt:lpstr>
      <vt:lpstr>Aspersion </vt:lpstr>
      <vt:lpstr>Bizarre </vt:lpstr>
      <vt:lpstr>Brusque </vt:lpstr>
      <vt:lpstr>Cajole </vt:lpstr>
      <vt:lpstr>Castigate </vt:lpstr>
      <vt:lpstr>Contrive </vt:lpstr>
      <vt:lpstr>Demagogue </vt:lpstr>
      <vt:lpstr>Disabuse </vt:lpstr>
      <vt:lpstr>Ennui </vt:lpstr>
      <vt:lpstr>Fetter </vt:lpstr>
      <vt:lpstr>Heinous </vt:lpstr>
      <vt:lpstr>Immutable </vt:lpstr>
      <vt:lpstr>Insurgent </vt:lpstr>
      <vt:lpstr>Megalomania </vt:lpstr>
      <vt:lpstr>Sinecure </vt:lpstr>
      <vt:lpstr>Surreptitious </vt:lpstr>
      <vt:lpstr>Transgress </vt:lpstr>
      <vt:lpstr>Transmute </vt:lpstr>
      <vt:lpstr>Vicarious </vt:lpstr>
    </vt:vector>
  </TitlesOfParts>
  <Company> Governors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animosity</dc:title>
  <dc:creator>Jason </dc:creator>
  <cp:lastModifiedBy>image</cp:lastModifiedBy>
  <cp:revision>154</cp:revision>
  <dcterms:created xsi:type="dcterms:W3CDTF">2009-01-16T01:42:30Z</dcterms:created>
  <dcterms:modified xsi:type="dcterms:W3CDTF">2012-09-14T18:31:25Z</dcterms:modified>
</cp:coreProperties>
</file>